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8BFAE-51D7-4AEC-A4C5-E6EE6485760E}" type="datetimeFigureOut">
              <a:rPr lang="uk-UA" smtClean="0"/>
              <a:t>09.05.2018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6F2BE-F830-4301-947A-08BB98B8ED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2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6F2BE-F830-4301-947A-08BB98B8ED93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26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85ED11-29D5-4EE3-9756-EE2D2844BCCD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1B58E6-8989-4C70-B78F-5F5C54AEDB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55200" cy="2152650"/>
          </a:xfrm>
        </p:spPr>
        <p:txBody>
          <a:bodyPr/>
          <a:lstStyle/>
          <a:p>
            <a:r>
              <a:rPr lang="ru-RU" dirty="0" smtClean="0"/>
              <a:t> ЖИТТЄВИЙ ЦИКЛ У РОСЛИН І ТВАРИН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8083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3005422" cy="328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Складний</a:t>
            </a:r>
            <a:r>
              <a:rPr lang="ru-RU" b="1" dirty="0" smtClean="0"/>
              <a:t> </a:t>
            </a:r>
            <a:r>
              <a:rPr lang="ru-RU" b="1" dirty="0" err="1" smtClean="0"/>
              <a:t>життєвий</a:t>
            </a:r>
            <a:r>
              <a:rPr lang="ru-RU" b="1" dirty="0" smtClean="0"/>
              <a:t> цикл </a:t>
            </a:r>
            <a:r>
              <a:rPr lang="ru-RU" dirty="0" smtClean="0"/>
              <a:t>(мал.68)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простежити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 (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метаморфозом)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 (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).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життєві</a:t>
            </a:r>
            <a:r>
              <a:rPr lang="ru-RU" dirty="0" smtClean="0"/>
              <a:t> цикли,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простежити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жуки, </a:t>
            </a:r>
            <a:r>
              <a:rPr lang="ru-RU" dirty="0" err="1" smtClean="0"/>
              <a:t>метелики</a:t>
            </a:r>
            <a:r>
              <a:rPr lang="ru-RU" dirty="0" smtClean="0"/>
              <a:t>, </a:t>
            </a:r>
            <a:r>
              <a:rPr lang="ru-RU" dirty="0" err="1" smtClean="0"/>
              <a:t>перетинчастокрилі</a:t>
            </a:r>
            <a:r>
              <a:rPr lang="ru-RU" dirty="0" smtClean="0"/>
              <a:t>, </a:t>
            </a:r>
            <a:r>
              <a:rPr lang="ru-RU" dirty="0" err="1" smtClean="0"/>
              <a:t>стьожкові</a:t>
            </a:r>
            <a:r>
              <a:rPr lang="ru-RU" dirty="0" smtClean="0"/>
              <a:t> черви, </a:t>
            </a:r>
            <a:r>
              <a:rPr lang="ru-RU" dirty="0" err="1" smtClean="0"/>
              <a:t>кісткові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, </a:t>
            </a:r>
            <a:r>
              <a:rPr lang="ru-RU" dirty="0" err="1" smtClean="0"/>
              <a:t>земноводні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5857916" cy="448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Аурелелія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сцифоїдної</a:t>
            </a:r>
            <a:r>
              <a:rPr lang="ru-RU" dirty="0" smtClean="0"/>
              <a:t> </a:t>
            </a:r>
            <a:r>
              <a:rPr lang="ru-RU" dirty="0" err="1" smtClean="0"/>
              <a:t>медузи</a:t>
            </a:r>
            <a:r>
              <a:rPr lang="ru-RU" dirty="0" smtClean="0"/>
              <a:t> </a:t>
            </a:r>
            <a:r>
              <a:rPr lang="ru-RU" dirty="0" err="1" smtClean="0"/>
              <a:t>аурелії</a:t>
            </a:r>
            <a:r>
              <a:rPr lang="ru-RU" dirty="0" smtClean="0"/>
              <a:t> (мал.69) </a:t>
            </a:r>
            <a:r>
              <a:rPr lang="ru-RU" dirty="0" err="1" smtClean="0"/>
              <a:t>нестатеве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-</a:t>
            </a:r>
            <a:r>
              <a:rPr lang="ru-RU" dirty="0" err="1" smtClean="0"/>
              <a:t>поліпи</a:t>
            </a:r>
            <a:r>
              <a:rPr lang="ru-RU" dirty="0" smtClean="0"/>
              <a:t> -</a:t>
            </a:r>
            <a:r>
              <a:rPr lang="ru-RU" dirty="0" err="1" smtClean="0"/>
              <a:t>розмножується</a:t>
            </a:r>
            <a:r>
              <a:rPr lang="ru-RU" dirty="0" smtClean="0"/>
              <a:t> </a:t>
            </a:r>
            <a:r>
              <a:rPr lang="ru-RU" dirty="0" err="1" smtClean="0"/>
              <a:t>брунькуванням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поліпів</a:t>
            </a:r>
            <a:r>
              <a:rPr lang="ru-RU" dirty="0" smtClean="0"/>
              <a:t>. За </a:t>
            </a:r>
            <a:r>
              <a:rPr lang="ru-RU" dirty="0" err="1" smtClean="0"/>
              <a:t>допомогою</a:t>
            </a:r>
            <a:r>
              <a:rPr lang="ru-RU" dirty="0" smtClean="0"/>
              <a:t> поперечного </a:t>
            </a:r>
            <a:r>
              <a:rPr lang="ru-RU" dirty="0" err="1" smtClean="0"/>
              <a:t>поділу</a:t>
            </a:r>
            <a:r>
              <a:rPr lang="ru-RU" dirty="0" smtClean="0"/>
              <a:t> </a:t>
            </a:r>
            <a:r>
              <a:rPr lang="ru-RU" dirty="0" err="1" smtClean="0"/>
              <a:t>поліпи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давати</a:t>
            </a:r>
            <a:r>
              <a:rPr lang="ru-RU" dirty="0" smtClean="0"/>
              <a:t> початок </a:t>
            </a:r>
            <a:r>
              <a:rPr lang="ru-RU" dirty="0" err="1" smtClean="0"/>
              <a:t>особинам</a:t>
            </a:r>
            <a:r>
              <a:rPr lang="ru-RU" dirty="0" smtClean="0"/>
              <a:t> </a:t>
            </a:r>
            <a:r>
              <a:rPr lang="ru-RU" dirty="0" err="1" smtClean="0"/>
              <a:t>статевого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- медузам. </a:t>
            </a:r>
            <a:r>
              <a:rPr lang="ru-RU" dirty="0" err="1" smtClean="0"/>
              <a:t>Чоловічі</a:t>
            </a:r>
            <a:r>
              <a:rPr lang="ru-RU" dirty="0" smtClean="0"/>
              <a:t> та </a:t>
            </a:r>
            <a:r>
              <a:rPr lang="ru-RU" dirty="0" err="1" smtClean="0"/>
              <a:t>жіночі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 медуз </a:t>
            </a:r>
            <a:r>
              <a:rPr lang="ru-RU" dirty="0" err="1" smtClean="0"/>
              <a:t>продукують</a:t>
            </a:r>
            <a:r>
              <a:rPr lang="ru-RU" dirty="0" smtClean="0"/>
              <a:t>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заплідненої</a:t>
            </a:r>
            <a:r>
              <a:rPr lang="ru-RU" dirty="0" smtClean="0"/>
              <a:t> </a:t>
            </a:r>
            <a:r>
              <a:rPr lang="ru-RU" dirty="0" err="1" smtClean="0"/>
              <a:t>яйцеклітини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личинка, яка </a:t>
            </a:r>
            <a:r>
              <a:rPr lang="ru-RU" dirty="0" err="1" smtClean="0"/>
              <a:t>певний</a:t>
            </a:r>
            <a:r>
              <a:rPr lang="ru-RU" dirty="0" smtClean="0"/>
              <a:t> час </a:t>
            </a:r>
            <a:r>
              <a:rPr lang="ru-RU" dirty="0" err="1" smtClean="0"/>
              <a:t>плаває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війок</a:t>
            </a:r>
            <a:r>
              <a:rPr lang="ru-RU" dirty="0" smtClean="0"/>
              <a:t>, а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осідає</a:t>
            </a:r>
            <a:r>
              <a:rPr lang="ru-RU" dirty="0" smtClean="0"/>
              <a:t> на дно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</a:t>
            </a:r>
            <a:r>
              <a:rPr lang="ru-RU" dirty="0" err="1" smtClean="0"/>
              <a:t>поліп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32856"/>
            <a:ext cx="507615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/>
          <a:lstStyle/>
          <a:p>
            <a:r>
              <a:rPr lang="ru-RU" dirty="0" smtClean="0"/>
              <a:t>Партеногенез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b="1" dirty="0" smtClean="0"/>
              <a:t>Партеногене́з</a:t>
            </a:r>
            <a:r>
              <a:rPr lang="vi-VN" dirty="0" smtClean="0"/>
              <a:t> (від грецького </a:t>
            </a:r>
            <a:r>
              <a:rPr lang="el-GR" dirty="0" smtClean="0"/>
              <a:t>παρθενος — </a:t>
            </a:r>
            <a:r>
              <a:rPr lang="vi-VN" dirty="0" smtClean="0"/>
              <a:t>незаймана та </a:t>
            </a:r>
            <a:r>
              <a:rPr lang="el-GR" dirty="0" smtClean="0"/>
              <a:t>γενεσις — </a:t>
            </a:r>
            <a:r>
              <a:rPr lang="vi-VN" dirty="0" smtClean="0"/>
              <a:t>народження) — форма статевого розмноження, коли розвиток зародка відбувається без запліднення. Притаманний багатьом рослинам та безхребетним тваринам (попелиці, палочники, коловертки, деякі види цвіркунів, метеликів та бджіл), а також і деяким хребетним (риби, амфібії,ящірки). Особливі форми партеногенезу — гіногенез, андрогенез та педогенез.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Чергування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розмножуються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способами (</a:t>
            </a:r>
            <a:r>
              <a:rPr lang="ru-RU" dirty="0" err="1" smtClean="0"/>
              <a:t>статевим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нестатевим</a:t>
            </a:r>
            <a:r>
              <a:rPr lang="ru-RU" dirty="0" smtClean="0"/>
              <a:t>, </a:t>
            </a:r>
            <a:r>
              <a:rPr lang="ru-RU" dirty="0" err="1" smtClean="0"/>
              <a:t>статевим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партеногенетично</a:t>
            </a:r>
            <a:r>
              <a:rPr lang="ru-RU" dirty="0" smtClean="0"/>
              <a:t>), </a:t>
            </a:r>
            <a:r>
              <a:rPr lang="ru-RU" dirty="0" err="1" smtClean="0"/>
              <a:t>підсилює</a:t>
            </a:r>
            <a:r>
              <a:rPr lang="ru-RU" dirty="0" smtClean="0"/>
              <a:t> </a:t>
            </a:r>
            <a:r>
              <a:rPr lang="ru-RU" dirty="0" err="1" smtClean="0"/>
              <a:t>комбінативну</a:t>
            </a:r>
            <a:r>
              <a:rPr lang="ru-RU" dirty="0" smtClean="0"/>
              <a:t> </a:t>
            </a:r>
            <a:r>
              <a:rPr lang="ru-RU" dirty="0" err="1" smtClean="0"/>
              <a:t>мінливість</a:t>
            </a:r>
            <a:r>
              <a:rPr lang="ru-RU" dirty="0" smtClean="0"/>
              <a:t>, яка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виду до </a:t>
            </a:r>
            <a:r>
              <a:rPr lang="ru-RU" dirty="0" err="1" smtClean="0"/>
              <a:t>існування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реагування</a:t>
            </a:r>
            <a:r>
              <a:rPr lang="ru-RU" dirty="0" smtClean="0"/>
              <a:t> на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умов.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життєвий</a:t>
            </a:r>
            <a:r>
              <a:rPr lang="ru-RU" dirty="0" smtClean="0"/>
              <a:t> цикл? 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життєві</a:t>
            </a:r>
            <a:r>
              <a:rPr lang="ru-RU" dirty="0" smtClean="0"/>
              <a:t> цикли </a:t>
            </a:r>
            <a:r>
              <a:rPr lang="ru-RU" dirty="0" err="1" smtClean="0"/>
              <a:t>рослин</a:t>
            </a:r>
            <a:r>
              <a:rPr lang="ru-RU" dirty="0" smtClean="0"/>
              <a:t> і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простими</a:t>
            </a:r>
            <a:r>
              <a:rPr lang="ru-RU" dirty="0" smtClean="0"/>
              <a:t>, а </a:t>
            </a:r>
            <a:r>
              <a:rPr lang="ru-RU" dirty="0" err="1" smtClean="0"/>
              <a:t>які</a:t>
            </a:r>
            <a:r>
              <a:rPr lang="ru-RU" dirty="0" smtClean="0"/>
              <a:t> - </a:t>
            </a:r>
            <a:r>
              <a:rPr lang="ru-RU" dirty="0" err="1" smtClean="0"/>
              <a:t>складними</a:t>
            </a:r>
            <a:r>
              <a:rPr lang="ru-RU" dirty="0" smtClean="0"/>
              <a:t>? 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чергування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 </a:t>
            </a:r>
            <a:r>
              <a:rPr lang="ru-RU" dirty="0" err="1" smtClean="0"/>
              <a:t>спостерігають</a:t>
            </a:r>
            <a:r>
              <a:rPr lang="ru-RU" dirty="0" smtClean="0"/>
              <a:t> у </a:t>
            </a:r>
            <a:r>
              <a:rPr lang="ru-RU" dirty="0" err="1" smtClean="0"/>
              <a:t>життєвих</a:t>
            </a:r>
            <a:r>
              <a:rPr lang="ru-RU" dirty="0" smtClean="0"/>
              <a:t> циклах </a:t>
            </a:r>
            <a:r>
              <a:rPr lang="ru-RU" dirty="0" err="1" smtClean="0"/>
              <a:t>рослин</a:t>
            </a:r>
            <a:r>
              <a:rPr lang="ru-RU" dirty="0" smtClean="0"/>
              <a:t>? 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чергування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в </a:t>
            </a:r>
            <a:r>
              <a:rPr lang="ru-RU" dirty="0" err="1" smtClean="0"/>
              <a:t>життєвих</a:t>
            </a:r>
            <a:r>
              <a:rPr lang="ru-RU" dirty="0" smtClean="0"/>
              <a:t> циклах </a:t>
            </a:r>
            <a:r>
              <a:rPr lang="ru-RU" dirty="0" err="1" smtClean="0"/>
              <a:t>тварин</a:t>
            </a:r>
            <a:r>
              <a:rPr lang="ru-RU" dirty="0" smtClean="0"/>
              <a:t>? </a:t>
            </a:r>
          </a:p>
          <a:p>
            <a:r>
              <a:rPr lang="ru-RU" dirty="0" smtClean="0"/>
              <a:t>5. Яка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циклів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586848"/>
            <a:ext cx="4989240" cy="4525963"/>
          </a:xfrm>
        </p:spPr>
        <p:txBody>
          <a:bodyPr/>
          <a:lstStyle/>
          <a:p>
            <a:r>
              <a:rPr lang="ru-RU" dirty="0" err="1" smtClean="0"/>
              <a:t>Життєвий</a:t>
            </a:r>
            <a:r>
              <a:rPr lang="ru-RU" dirty="0" smtClean="0"/>
              <a:t> цикл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однаковими</a:t>
            </a:r>
            <a:r>
              <a:rPr lang="ru-RU" dirty="0" smtClean="0"/>
              <a:t> фазами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послідовних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. У </a:t>
            </a:r>
            <a:r>
              <a:rPr lang="ru-RU" dirty="0" err="1" smtClean="0"/>
              <a:t>багатоклітинних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індивідуальний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завершується</a:t>
            </a:r>
            <a:r>
              <a:rPr lang="ru-RU" dirty="0" smtClean="0"/>
              <a:t> природною </a:t>
            </a:r>
            <a:r>
              <a:rPr lang="ru-RU" dirty="0" err="1" smtClean="0"/>
              <a:t>смертю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024336" cy="316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692696"/>
            <a:ext cx="468052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Життєві</a:t>
            </a:r>
            <a:r>
              <a:rPr lang="ru-RU" sz="3200" dirty="0" smtClean="0">
                <a:solidFill>
                  <a:schemeClr val="tx1"/>
                </a:solidFill>
              </a:rPr>
              <a:t>  цикли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834" y="2203196"/>
            <a:ext cx="3168352" cy="11537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Простий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3786" y="2060847"/>
            <a:ext cx="2664296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складний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86" y="3645024"/>
            <a:ext cx="306337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7825" y="692696"/>
            <a:ext cx="8229600" cy="27397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dirty="0"/>
              <a:t>За </a:t>
            </a:r>
            <a:r>
              <a:rPr lang="ru-RU" b="1" dirty="0"/>
              <a:t>простого </a:t>
            </a:r>
            <a:r>
              <a:rPr lang="ru-RU" b="1" dirty="0" err="1"/>
              <a:t>життєвого</a:t>
            </a:r>
            <a:r>
              <a:rPr lang="ru-RU" b="1" dirty="0"/>
              <a:t> </a:t>
            </a:r>
            <a:r>
              <a:rPr lang="ru-RU" dirty="0"/>
              <a:t>циклу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не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одного. </a:t>
            </a:r>
          </a:p>
          <a:p>
            <a:r>
              <a:rPr lang="uk-UA" dirty="0" smtClean="0"/>
              <a:t>Прості життєві цикли характерні для гідри, молочно-білої </a:t>
            </a:r>
            <a:r>
              <a:rPr lang="uk-UA" dirty="0" err="1" smtClean="0"/>
              <a:t>планарії</a:t>
            </a:r>
            <a:r>
              <a:rPr lang="uk-UA" dirty="0" smtClean="0"/>
              <a:t>, річкового рака, павука-хрестовика, плазунів, птахів, ссавців.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149080"/>
            <a:ext cx="5857875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5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5184576" cy="619268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Складні життєві </a:t>
            </a:r>
            <a:r>
              <a:rPr lang="uk-UA" dirty="0"/>
              <a:t>цикли супроводжуються закономірним чергуванням різних поколінь або складними перетвореннями організму під час розвитку. Так, у деяких водоростей (бурих, червоних) чергується статеве покоління, переважно </a:t>
            </a:r>
            <a:r>
              <a:rPr lang="uk-UA" dirty="0" err="1"/>
              <a:t>гаплоїдне</a:t>
            </a:r>
            <a:r>
              <a:rPr lang="uk-UA" dirty="0"/>
              <a:t>, з нестатевим, переважно диплоїдним. Серед вищих рослин лише в мохоподібних переважає статеве покоління, тим часом як у інших (папоротеподібні, хвощеподібні, </a:t>
            </a:r>
            <a:r>
              <a:rPr lang="uk-UA" dirty="0" err="1"/>
              <a:t>плауноподібні</a:t>
            </a:r>
            <a:r>
              <a:rPr lang="uk-UA" dirty="0"/>
              <a:t>, голонасінні, покритонасін­ні) — нестатеве.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12" y="2636912"/>
            <a:ext cx="297033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7409" y="1481138"/>
            <a:ext cx="604918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Життєвий цикл папороті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875664"/>
          </a:xfrm>
        </p:spPr>
        <p:txBody>
          <a:bodyPr/>
          <a:lstStyle/>
          <a:p>
            <a:r>
              <a:rPr lang="uk-UA" dirty="0" smtClean="0"/>
              <a:t>Під час складного </a:t>
            </a:r>
            <a:r>
              <a:rPr lang="uk-UA" dirty="0"/>
              <a:t>життєвого циклу спостерігається зміна статевого (</a:t>
            </a:r>
            <a:r>
              <a:rPr lang="uk-UA" dirty="0" err="1"/>
              <a:t>гаметофіта</a:t>
            </a:r>
            <a:r>
              <a:rPr lang="uk-UA" dirty="0"/>
              <a:t>) і нестатевого (спорофіта).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2822"/>
            <a:ext cx="6768752" cy="488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2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50530"/>
          <a:stretch>
            <a:fillRect/>
          </a:stretch>
        </p:blipFill>
        <p:spPr bwMode="auto">
          <a:xfrm>
            <a:off x="1259632" y="1124744"/>
            <a:ext cx="7200800" cy="555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Попелиці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47764"/>
          <a:stretch>
            <a:fillRect/>
          </a:stretch>
        </p:blipFill>
        <p:spPr bwMode="auto">
          <a:xfrm>
            <a:off x="1619672" y="1268760"/>
            <a:ext cx="6408712" cy="521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Рачки </a:t>
            </a:r>
            <a:r>
              <a:rPr lang="ru-RU" dirty="0" err="1" smtClean="0"/>
              <a:t>дафнії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444</Words>
  <Application>Microsoft Office PowerPoint</Application>
  <PresentationFormat>Экран (4:3)</PresentationFormat>
  <Paragraphs>24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 ЖИТТЄВИЙ ЦИКЛ У РОСЛИН І ТВАРИН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Життєвий цикл папороті</vt:lpstr>
      <vt:lpstr>Презентация PowerPoint</vt:lpstr>
      <vt:lpstr>Попелиці</vt:lpstr>
      <vt:lpstr>Рачки дафнії</vt:lpstr>
      <vt:lpstr>Презентация PowerPoint</vt:lpstr>
      <vt:lpstr>Аурелелія</vt:lpstr>
      <vt:lpstr>Презентация PowerPoint</vt:lpstr>
      <vt:lpstr>Партеногенез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ЖИТТЄВИЙ ЦИКЛ У РОСЛИН І ТВАРИН</dc:title>
  <dc:creator>Admin</dc:creator>
  <cp:lastModifiedBy>Lena_Z</cp:lastModifiedBy>
  <cp:revision>6</cp:revision>
  <dcterms:created xsi:type="dcterms:W3CDTF">2015-02-01T07:44:59Z</dcterms:created>
  <dcterms:modified xsi:type="dcterms:W3CDTF">2018-05-09T06:08:36Z</dcterms:modified>
</cp:coreProperties>
</file>