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7E"/>
    <a:srgbClr val="F200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212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369BACEC-5406-4B7B-8D1D-A0BB40344B13}" type="datetimeFigureOut">
              <a:rPr lang="ru-RU"/>
              <a:pPr>
                <a:defRPr/>
              </a:pPr>
              <a:t>13.05.2018</a:t>
            </a:fld>
            <a:endParaRPr lang="ru-RU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16E8D5-1DE9-4F01-81BD-97D643689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A4551-1BB6-4B1C-8811-79CB9FF3C110}" type="datetimeFigureOut">
              <a:rPr lang="ru-RU"/>
              <a:pPr>
                <a:defRPr/>
              </a:pPr>
              <a:t>13.05.2018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DEACA-F138-4C4B-9825-5A3BEF110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8A491-FEA7-41CF-A55F-0D79C7ECD9BD}" type="datetimeFigureOut">
              <a:rPr lang="ru-RU"/>
              <a:pPr>
                <a:defRPr/>
              </a:pPr>
              <a:t>13.05.2018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F5365-67F8-4BE7-A9B6-9846831EA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75184-BFD0-448A-8374-818B792D5B53}" type="datetimeFigureOut">
              <a:rPr lang="ru-RU"/>
              <a:pPr>
                <a:defRPr/>
              </a:pPr>
              <a:t>13.05.2018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802C2-2919-4693-B547-6B37CCF6C3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3E4E1-BE70-4574-BC3D-8A0A47B38DB4}" type="datetimeFigureOut">
              <a:rPr lang="ru-RU"/>
              <a:pPr>
                <a:defRPr/>
              </a:pPr>
              <a:t>13.05.2018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46E5F-C76E-409C-AD17-14CE6B5AC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E76CF-650C-40F4-841F-672BE7501F08}" type="datetimeFigureOut">
              <a:rPr lang="ru-RU"/>
              <a:pPr>
                <a:defRPr/>
              </a:pPr>
              <a:t>13.05.2018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9F7B1-B590-4702-94F4-A5936C615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135AA-328E-43F6-BD3C-BE79428934D3}" type="datetimeFigureOut">
              <a:rPr lang="ru-RU"/>
              <a:pPr>
                <a:defRPr/>
              </a:pPr>
              <a:t>13.05.2018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72ECAF31-D3FE-4DF9-AE6A-2A5385EE22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6BA92-6624-41B7-8AD5-C36298F883A8}" type="datetimeFigureOut">
              <a:rPr lang="ru-RU"/>
              <a:pPr>
                <a:defRPr/>
              </a:pPr>
              <a:t>13.05.2018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7788-F76E-4D3E-9C16-23EA28A5A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12040-96F0-4BE5-A296-78EAF34B38DD}" type="datetimeFigureOut">
              <a:rPr lang="ru-RU"/>
              <a:pPr>
                <a:defRPr/>
              </a:pPr>
              <a:t>13.05.2018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82DFF-4BE0-4E33-BDD9-69712AF91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B4109E8D-C6C4-4AC4-976A-FDCC0A28680F}" type="datetimeFigureOut">
              <a:rPr lang="ru-RU"/>
              <a:pPr>
                <a:defRPr/>
              </a:pPr>
              <a:t>13.05.2018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41A5980F-2DA9-4979-9320-9FB48C66E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E33287CF-06D4-46D3-BCAE-33256E2F9B9B}" type="datetimeFigureOut">
              <a:rPr lang="ru-RU"/>
              <a:pPr>
                <a:defRPr/>
              </a:pPr>
              <a:t>13.05.2018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3E9015DD-EDCB-4C47-980A-5E5C10910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F337E0-183B-4BFE-B572-8AAF24560CFD}" type="datetimeFigureOut">
              <a:rPr lang="ru-RU"/>
              <a:pPr>
                <a:defRPr/>
              </a:pPr>
              <a:t>13.05.2018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EF50C3-556C-40C7-A1CE-4ECBEB52F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3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transition>
    <p:fade/>
  </p:transition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032248"/>
            <a:ext cx="8229600" cy="1828800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6000" dirty="0" err="1" smtClean="0">
                <a:solidFill>
                  <a:srgbClr val="FF2F7E"/>
                </a:solidFill>
              </a:rPr>
              <a:t>Теор</a:t>
            </a:r>
            <a:r>
              <a:rPr lang="uk-UA" sz="6000" dirty="0" err="1" smtClean="0">
                <a:solidFill>
                  <a:srgbClr val="FF2F7E"/>
                </a:solidFill>
              </a:rPr>
              <a:t>ії</a:t>
            </a:r>
            <a:r>
              <a:rPr lang="uk-UA" sz="6000" dirty="0" smtClean="0">
                <a:solidFill>
                  <a:srgbClr val="FF2F7E"/>
                </a:solidFill>
              </a:rPr>
              <a:t> походження людини</a:t>
            </a:r>
            <a:endParaRPr lang="uk-UA" sz="6000" dirty="0">
              <a:solidFill>
                <a:srgbClr val="FF2F7E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D:\Моя папка\School\Презентации\Теорії походження людини\slid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2051050" y="333375"/>
            <a:ext cx="48244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>
                <a:solidFill>
                  <a:schemeClr val="bg1"/>
                </a:solidFill>
                <a:latin typeface="Century Gothic" pitchFamily="34" charset="0"/>
              </a:rPr>
              <a:t>Еволюційна теорія </a:t>
            </a:r>
          </a:p>
        </p:txBody>
      </p:sp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323850" y="1052513"/>
            <a:ext cx="83518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2400">
                <a:solidFill>
                  <a:schemeClr val="bg1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Еволюційна теорія припускає, що людина походить від вищих приматів - людиноподібних мавп шляхом поступового видозміни під впливом зовнішніх факторів і природного відбору.</a:t>
            </a:r>
            <a:r>
              <a:rPr lang="uk-UA" sz="240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uk-UA" sz="2800"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D:\Моя папка\School\Презентации\Теорії походження людини\1335893575-apple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 r="2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090613" y="766763"/>
            <a:ext cx="78740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Теорія творіння (креаціонізм) </a:t>
            </a:r>
            <a:endParaRPr lang="uk-UA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0825" y="1785938"/>
            <a:ext cx="8569325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uk-UA" sz="2400" dirty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Дана теорія стверджує, що людина створена Богом, богами чи божественною силою з нічого або з будь-якого небіологічного матеріалу. Найбільш відома біблійна версія, згідно з якою перші люди - Адам і Єва - були створені з глини. Ця версія має більш древні єгипетські коріння і ряд аналогів в міфах інших народів. </a:t>
            </a:r>
            <a:endParaRPr lang="uk-UA" sz="105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uk-UA" sz="2400" dirty="0">
                <a:solidFill>
                  <a:schemeClr val="bg1"/>
                </a:solidFill>
                <a:latin typeface="+mn-lt"/>
                <a:ea typeface="Calibri" pitchFamily="34" charset="0"/>
                <a:cs typeface="Times New Roman" pitchFamily="18" charset="0"/>
              </a:rPr>
              <a:t>Різновидом теорії творіння можна вважати також міфи про перетворення тварин в людей і про народження перших людей богами. </a:t>
            </a:r>
            <a:endParaRPr lang="uk-UA" sz="28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D:\Моя папка\School\Презентации\Теорії походження людини\mota_ru_1031416-1920x1080.jpg"/>
          <p:cNvPicPr>
            <a:picLocks noChangeAspect="1" noChangeArrowheads="1"/>
          </p:cNvPicPr>
          <p:nvPr/>
        </p:nvPicPr>
        <p:blipFill>
          <a:blip r:embed="rId2">
            <a:lum contrast="-30000"/>
          </a:blip>
          <a:srcRect l="6181" r="19118"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1116013" y="1701800"/>
            <a:ext cx="70564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>
                <a:latin typeface="Century Gothic" pitchFamily="34" charset="0"/>
              </a:rPr>
              <a:t>Теорія зовнішнього втручання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6513" y="2838450"/>
            <a:ext cx="91440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Відповідно до цієї теорії поява людей на Землі, так чи інакше, пов'язане з діяльністю інших цивілізацій. У найпростішому варіанті ТЗВ вважає людей прямими нащадками інопланетян, що висадилися на Землю в доісторичний час. 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D:\Моя папка\School\Презентации\Теорії походження людини\b40352212ee0f66f0dc424b7293011c1_2f0f61af297589865ebb7b868cdb42cf.jpg"/>
          <p:cNvPicPr>
            <a:picLocks noChangeAspect="1" noChangeArrowheads="1"/>
          </p:cNvPicPr>
          <p:nvPr/>
        </p:nvPicPr>
        <p:blipFill>
          <a:blip r:embed="rId2">
            <a:lum bright="-40000" contrast="20000"/>
          </a:blip>
          <a:srcRect/>
          <a:stretch>
            <a:fillRect/>
          </a:stretch>
        </p:blipFill>
        <p:spPr bwMode="auto">
          <a:xfrm>
            <a:off x="0" y="-2286000"/>
            <a:ext cx="9144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76325" y="1343025"/>
            <a:ext cx="7240588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Теорія просторових аномалій </a:t>
            </a:r>
            <a:endParaRPr lang="uk-U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850" y="2420938"/>
            <a:ext cx="8496300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Послідовники даної теорії трактують антропогенез, як елемент розвитку стійкої просторової аномалії - </a:t>
            </a:r>
            <a:r>
              <a:rPr lang="uk-UA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гуманоїдної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тріади "Матерія-Енергія-Аура", характерної для багатьох планет Земної Всесвіту і її аналогів в паралельних просторах. 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9488" y="138113"/>
            <a:ext cx="784066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uk-UA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Calibri" pitchFamily="34" charset="0"/>
                <a:cs typeface="Times New Roman" pitchFamily="18" charset="0"/>
              </a:rPr>
              <a:t>ОСНОВНІ СТАДІЇ ЕВОЛЮЦІЇ ЛЮДИНИ </a:t>
            </a:r>
            <a:endParaRPr lang="uk-UA" sz="3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80975" y="696913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uk-UA" sz="3600" dirty="0">
                <a:solidFill>
                  <a:srgbClr val="FF2F7E"/>
                </a:solidFill>
                <a:latin typeface="+mj-lt"/>
                <a:ea typeface="Calibri" pitchFamily="34" charset="0"/>
                <a:cs typeface="Times New Roman" pitchFamily="18" charset="0"/>
              </a:rPr>
              <a:t>Австралопітек </a:t>
            </a:r>
          </a:p>
          <a:p>
            <a:pPr eaLnBrk="0" hangingPunct="0">
              <a:defRPr/>
            </a:pPr>
            <a:r>
              <a:rPr lang="uk-UA" sz="2400" dirty="0">
                <a:latin typeface="+mj-lt"/>
                <a:ea typeface="Calibri" pitchFamily="34" charset="0"/>
                <a:cs typeface="Times New Roman" pitchFamily="18" charset="0"/>
              </a:rPr>
              <a:t>Австралопітеків або "південних мавп" - прийнято вважати вихідними формами в родоводу людини. </a:t>
            </a:r>
            <a:endParaRPr lang="uk-UA" sz="2800" dirty="0">
              <a:latin typeface="+mj-lt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15900" y="2924175"/>
            <a:ext cx="48609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uk-UA" sz="240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Довжина тіла 120-130 см, вага 30-40 кг. Їх характерною особливістю була двонога хода і пряме положення тіла. Вільні верхні кінцівки давали можливість використовувати палиці, камені і т.д. </a:t>
            </a:r>
            <a:endParaRPr lang="uk-UA" sz="2800"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28" name="Picture 4" descr="D:\Моя папка\School\Презентации\Теорії походження людини\120627203227_primate_bark_304x304_spl_nocredi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638" y="1666875"/>
            <a:ext cx="4824412" cy="5002213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179388" y="1587500"/>
            <a:ext cx="62642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>
                <a:latin typeface="Century Gothic" pitchFamily="34" charset="0"/>
              </a:rPr>
              <a:t>Пітекантропи - істоти прямоходячі, середнього зросту і міцної статури, зберегли, однак, багато мавпячих рис, як у формі черепа, так і в будові лицьового скелета. У синантропів вже відзначена початкова стадія розвитку підборіддя. Судячи зі знахідок </a:t>
            </a:r>
          </a:p>
          <a:p>
            <a:r>
              <a:rPr lang="uk-UA" sz="2400">
                <a:latin typeface="Century Gothic" pitchFamily="34" charset="0"/>
              </a:rPr>
              <a:t>вік найдавніших людей від </a:t>
            </a:r>
          </a:p>
          <a:p>
            <a:r>
              <a:rPr lang="uk-UA" sz="2400">
                <a:latin typeface="Century Gothic" pitchFamily="34" charset="0"/>
              </a:rPr>
              <a:t>50 тис. до 1 млн. років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00338" y="620713"/>
            <a:ext cx="374332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6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Пітекантропи</a:t>
            </a:r>
            <a:endParaRPr lang="uk-UA" sz="36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0482" name="Picture 2" descr="D:\Моя папка\School\Презентации\Теорії походження людини\6357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6DCFF6"/>
              </a:clrFrom>
              <a:clrTo>
                <a:srgbClr val="6DCF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463" y="2708275"/>
            <a:ext cx="4160837" cy="4160838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751138" y="260350"/>
            <a:ext cx="3549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Arial" charset="0"/>
              <a:buChar char="•"/>
            </a:pPr>
            <a:r>
              <a:rPr lang="uk-UA" sz="3600">
                <a:solidFill>
                  <a:srgbClr val="FF2F7E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Палеоантроп</a:t>
            </a:r>
            <a:r>
              <a:rPr lang="uk-UA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uk-UA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482" name="Прямоугольник 2"/>
          <p:cNvSpPr>
            <a:spLocks noChangeArrowheads="1"/>
          </p:cNvSpPr>
          <p:nvPr/>
        </p:nvSpPr>
        <p:spPr bwMode="auto">
          <a:xfrm>
            <a:off x="215900" y="981075"/>
            <a:ext cx="87487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Century Gothic" pitchFamily="34" charset="0"/>
              </a:rPr>
              <a:t> </a:t>
            </a:r>
            <a:r>
              <a:rPr lang="uk-UA" sz="2400">
                <a:latin typeface="Century Gothic" pitchFamily="34" charset="0"/>
              </a:rPr>
              <a:t>Неандертальці були людьми середнього зросту, міцної, масивного складання, за загальним будові скелета стоять ближче до сучасної людини. Обсяг мозкової коробки коливався від 1200 см</a:t>
            </a:r>
            <a:r>
              <a:rPr lang="uk-UA" sz="2400" baseline="30000">
                <a:latin typeface="Century Gothic" pitchFamily="34" charset="0"/>
              </a:rPr>
              <a:t>3</a:t>
            </a:r>
            <a:r>
              <a:rPr lang="uk-UA" sz="2400">
                <a:latin typeface="Century Gothic" pitchFamily="34" charset="0"/>
              </a:rPr>
              <a:t> до 1800 см</a:t>
            </a:r>
            <a:r>
              <a:rPr lang="uk-UA" sz="2400" baseline="30000">
                <a:latin typeface="Century Gothic" pitchFamily="34" charset="0"/>
              </a:rPr>
              <a:t>3</a:t>
            </a:r>
            <a:r>
              <a:rPr lang="uk-UA" sz="2400">
                <a:latin typeface="Century Gothic" pitchFamily="34" charset="0"/>
              </a:rPr>
              <a:t>, хоча за формою їх череп відрізнявся від черепа сучасної людини. </a:t>
            </a:r>
          </a:p>
        </p:txBody>
      </p:sp>
      <p:pic>
        <p:nvPicPr>
          <p:cNvPr id="19458" name="Picture 2" descr="D:\Моя папка\School\Презентации\Теорії походження людини\77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989138"/>
            <a:ext cx="9467850" cy="6296025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916238" y="838200"/>
            <a:ext cx="3260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 typeface="Arial" charset="0"/>
              <a:buChar char="•"/>
            </a:pPr>
            <a:r>
              <a:rPr lang="uk-UA" sz="3600">
                <a:solidFill>
                  <a:srgbClr val="FF2F7E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Неоантропи</a:t>
            </a:r>
            <a:r>
              <a:rPr lang="uk-UA" sz="1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uk-UA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06" name="Прямоугольник 2"/>
          <p:cNvSpPr>
            <a:spLocks noChangeArrowheads="1"/>
          </p:cNvSpPr>
          <p:nvPr/>
        </p:nvSpPr>
        <p:spPr bwMode="auto">
          <a:xfrm>
            <a:off x="3708400" y="2038350"/>
            <a:ext cx="525621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uk-UA" sz="2400">
                <a:latin typeface="Century Gothic" pitchFamily="34" charset="0"/>
              </a:rPr>
              <a:t>Час появи людини сучасного виду припадає на початок пізнього палеоліту (70-35 тис. років тому). Неоантропи були високими людьми, пропорційно складеними. Середній зріст чоловіків - 180-185 см, жінок - 160-163 см. </a:t>
            </a:r>
          </a:p>
        </p:txBody>
      </p:sp>
      <p:pic>
        <p:nvPicPr>
          <p:cNvPr id="2" name="Picture 2" descr="D:\Моя папка\School\Презентации\Теорії походження людини\861663_f52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D0B0E"/>
              </a:clrFrom>
              <a:clrTo>
                <a:srgbClr val="0D0B0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23850" y="1760538"/>
            <a:ext cx="4953000" cy="5124450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99</TotalTime>
  <Words>311</Words>
  <Application>Microsoft Office PowerPoint</Application>
  <PresentationFormat>Экран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3" baseType="lpstr">
      <vt:lpstr>Century Gothic</vt:lpstr>
      <vt:lpstr>Arial</vt:lpstr>
      <vt:lpstr>Wingdings 2</vt:lpstr>
      <vt:lpstr>Verdana</vt:lpstr>
      <vt:lpstr>Calibri</vt:lpstr>
      <vt:lpstr>Times New Roman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Теорії походження людини</dc:title>
  <dc:creator>Docmos</dc:creator>
  <cp:lastModifiedBy>AMD NVidia</cp:lastModifiedBy>
  <cp:revision>13</cp:revision>
  <dcterms:created xsi:type="dcterms:W3CDTF">2014-05-05T12:35:42Z</dcterms:created>
  <dcterms:modified xsi:type="dcterms:W3CDTF">2018-05-13T14:09:52Z</dcterms:modified>
</cp:coreProperties>
</file>