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Порушення обміну </a:t>
            </a:r>
            <a:r>
              <a:rPr lang="uk-UA" b="1" dirty="0" err="1" smtClean="0"/>
              <a:t>біоелементів</a:t>
            </a:r>
            <a:r>
              <a:rPr lang="uk-UA" b="1" dirty="0" smtClean="0"/>
              <a:t> і </a:t>
            </a:r>
            <a:r>
              <a:rPr lang="uk-UA" b="1" dirty="0" err="1" smtClean="0"/>
              <a:t>біонеорганічних</a:t>
            </a:r>
            <a:r>
              <a:rPr lang="uk-UA" b="1" dirty="0" smtClean="0"/>
              <a:t> речовин, пов'язаних із нестачею чи надлишком</a:t>
            </a:r>
            <a:endParaRPr lang="uk-UA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55" y="2852936"/>
            <a:ext cx="597666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73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552728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000" b="1" u="sng" dirty="0" err="1"/>
              <a:t>Біоелементози</a:t>
            </a:r>
            <a:r>
              <a:rPr lang="ru-RU" sz="2000" b="1" u="sng" dirty="0"/>
              <a:t> (</a:t>
            </a:r>
            <a:r>
              <a:rPr lang="ru-RU" sz="2000" b="1" u="sng" dirty="0" err="1"/>
              <a:t>мікроелементози</a:t>
            </a:r>
            <a:r>
              <a:rPr lang="ru-RU" sz="2000" b="1" u="sng" dirty="0"/>
              <a:t>)</a:t>
            </a:r>
            <a:r>
              <a:rPr lang="ru-RU" sz="2000" dirty="0"/>
              <a:t> — </a:t>
            </a:r>
            <a:r>
              <a:rPr lang="ru-RU" sz="2000" i="1" dirty="0" err="1"/>
              <a:t>тимчасове</a:t>
            </a:r>
            <a:r>
              <a:rPr lang="ru-RU" sz="2000" i="1" dirty="0"/>
              <a:t> </a:t>
            </a:r>
            <a:r>
              <a:rPr lang="ru-RU" sz="2000" i="1" dirty="0" err="1"/>
              <a:t>або</a:t>
            </a:r>
            <a:r>
              <a:rPr lang="ru-RU" sz="2000" i="1" dirty="0"/>
              <a:t> </a:t>
            </a:r>
            <a:r>
              <a:rPr lang="ru-RU" sz="2000" i="1" dirty="0" err="1"/>
              <a:t>тривале</a:t>
            </a:r>
            <a:r>
              <a:rPr lang="ru-RU" sz="2000" i="1" dirty="0"/>
              <a:t> </a:t>
            </a:r>
            <a:r>
              <a:rPr lang="ru-RU" sz="2000" i="1" dirty="0" err="1"/>
              <a:t>порушення</a:t>
            </a:r>
            <a:r>
              <a:rPr lang="ru-RU" sz="2000" i="1" dirty="0"/>
              <a:t> </a:t>
            </a:r>
            <a:r>
              <a:rPr lang="ru-RU" sz="2000" i="1" dirty="0" err="1"/>
              <a:t>біоелементного</a:t>
            </a:r>
            <a:r>
              <a:rPr lang="ru-RU" sz="2000" i="1" dirty="0"/>
              <a:t> складу </a:t>
            </a:r>
            <a:r>
              <a:rPr lang="ru-RU" sz="2000" i="1" dirty="0" err="1"/>
              <a:t>організму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пригнічує</a:t>
            </a:r>
            <a:r>
              <a:rPr lang="ru-RU" sz="2000" i="1" dirty="0"/>
              <a:t> </a:t>
            </a:r>
            <a:r>
              <a:rPr lang="ru-RU" sz="2000" i="1" dirty="0" err="1"/>
              <a:t>процеси</a:t>
            </a:r>
            <a:r>
              <a:rPr lang="ru-RU" sz="2000" i="1" dirty="0"/>
              <a:t> </a:t>
            </a:r>
            <a:r>
              <a:rPr lang="ru-RU" sz="2000" i="1" dirty="0" err="1"/>
              <a:t>життєдіяльності</a:t>
            </a:r>
            <a:r>
              <a:rPr lang="ru-RU" sz="2000" i="1" dirty="0"/>
              <a:t>. </a:t>
            </a:r>
            <a:endParaRPr lang="ru-RU" sz="2000" i="1" dirty="0" smtClean="0"/>
          </a:p>
          <a:p>
            <a:pPr marL="36576" indent="0" algn="ctr">
              <a:buNone/>
            </a:pPr>
            <a:endParaRPr lang="uk-UA" sz="20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81327" y="939743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БІОЕЛЕМЕНТОЗИ</a:t>
            </a:r>
            <a:endParaRPr lang="uk-UA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103" y="1916832"/>
            <a:ext cx="208823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Природні ендогенні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57394" y="1916832"/>
            <a:ext cx="18722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Природні екзогенні</a:t>
            </a:r>
            <a:endParaRPr lang="uk-UA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12967" y="196132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Техногенні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1581716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Ятрогенні</a:t>
            </a:r>
            <a:endParaRPr lang="uk-UA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268" y="2896284"/>
            <a:ext cx="1584176" cy="1929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Вроджені</a:t>
            </a:r>
          </a:p>
          <a:p>
            <a:pPr algn="ctr"/>
            <a:r>
              <a:rPr lang="uk-UA" dirty="0" smtClean="0"/>
              <a:t>(в результаті неправильного харчування матері)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9702" y="2896284"/>
            <a:ext cx="1386154" cy="1911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Спадкові</a:t>
            </a:r>
          </a:p>
          <a:p>
            <a:pPr algn="ctr"/>
            <a:r>
              <a:rPr lang="uk-UA" dirty="0" smtClean="0"/>
              <a:t>(хвороба Вільсона – Коновалова) </a:t>
            </a:r>
            <a:endParaRPr lang="uk-UA" dirty="0"/>
          </a:p>
        </p:txBody>
      </p:sp>
      <p:cxnSp>
        <p:nvCxnSpPr>
          <p:cNvPr id="12" name="Соединительная линия уступом 11"/>
          <p:cNvCxnSpPr>
            <a:stCxn id="4" idx="1"/>
            <a:endCxn id="5" idx="0"/>
          </p:cNvCxnSpPr>
          <p:nvPr/>
        </p:nvCxnSpPr>
        <p:spPr>
          <a:xfrm rot="10800000" flipV="1">
            <a:off x="1403219" y="1191770"/>
            <a:ext cx="1878108" cy="72506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4" idx="3"/>
            <a:endCxn id="8" idx="0"/>
          </p:cNvCxnSpPr>
          <p:nvPr/>
        </p:nvCxnSpPr>
        <p:spPr>
          <a:xfrm>
            <a:off x="5945623" y="1191771"/>
            <a:ext cx="2226777" cy="3899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2"/>
            <a:endCxn id="6" idx="0"/>
          </p:cNvCxnSpPr>
          <p:nvPr/>
        </p:nvCxnSpPr>
        <p:spPr>
          <a:xfrm flipH="1">
            <a:off x="4293498" y="1443799"/>
            <a:ext cx="319977" cy="4730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2"/>
          </p:cNvCxnSpPr>
          <p:nvPr/>
        </p:nvCxnSpPr>
        <p:spPr>
          <a:xfrm>
            <a:off x="4613475" y="1443799"/>
            <a:ext cx="1260140" cy="496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2"/>
            <a:endCxn id="9" idx="0"/>
          </p:cNvCxnSpPr>
          <p:nvPr/>
        </p:nvCxnSpPr>
        <p:spPr>
          <a:xfrm flipH="1">
            <a:off x="922356" y="2492896"/>
            <a:ext cx="480863" cy="40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5" idx="2"/>
            <a:endCxn id="10" idx="0"/>
          </p:cNvCxnSpPr>
          <p:nvPr/>
        </p:nvCxnSpPr>
        <p:spPr>
          <a:xfrm>
            <a:off x="1403219" y="2492896"/>
            <a:ext cx="1179560" cy="403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8" y="4955232"/>
            <a:ext cx="1584176" cy="121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42" y="4941168"/>
            <a:ext cx="16539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371337" y="2492896"/>
            <a:ext cx="1872208" cy="298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пов'язані з нестачею чи надлишком певних </a:t>
            </a:r>
            <a:r>
              <a:rPr lang="uk-UA" dirty="0" err="1">
                <a:solidFill>
                  <a:schemeClr val="bg1"/>
                </a:solidFill>
              </a:rPr>
              <a:t>біоелементів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в географічній </a:t>
            </a:r>
            <a:r>
              <a:rPr lang="uk-UA" dirty="0">
                <a:solidFill>
                  <a:schemeClr val="bg1"/>
                </a:solidFill>
              </a:rPr>
              <a:t>місцевості </a:t>
            </a:r>
            <a:r>
              <a:rPr lang="uk-UA" dirty="0" smtClean="0">
                <a:solidFill>
                  <a:schemeClr val="bg1"/>
                </a:solidFill>
              </a:rPr>
              <a:t>(ендемічний </a:t>
            </a:r>
            <a:r>
              <a:rPr lang="uk-UA" dirty="0">
                <a:solidFill>
                  <a:schemeClr val="bg1"/>
                </a:solidFill>
              </a:rPr>
              <a:t>зоб, флюороз, </a:t>
            </a:r>
            <a:r>
              <a:rPr lang="uk-UA" dirty="0" err="1">
                <a:solidFill>
                  <a:schemeClr val="bg1"/>
                </a:solidFill>
              </a:rPr>
              <a:t>селеноз</a:t>
            </a:r>
            <a:r>
              <a:rPr lang="uk-UA" dirty="0">
                <a:solidFill>
                  <a:schemeClr val="bg1"/>
                </a:solidFill>
              </a:rPr>
              <a:t>, </a:t>
            </a:r>
            <a:r>
              <a:rPr lang="uk-UA" dirty="0" err="1">
                <a:solidFill>
                  <a:schemeClr val="bg1"/>
                </a:solidFill>
              </a:rPr>
              <a:t>молібденоз</a:t>
            </a:r>
            <a:r>
              <a:rPr lang="uk-UA" dirty="0" smtClean="0">
                <a:solidFill>
                  <a:schemeClr val="bg1"/>
                </a:solidFill>
              </a:rPr>
              <a:t>)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396" y="5560534"/>
            <a:ext cx="1650205" cy="103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Прямоугольник 56"/>
          <p:cNvSpPr/>
          <p:nvPr/>
        </p:nvSpPr>
        <p:spPr>
          <a:xfrm>
            <a:off x="5592838" y="2652267"/>
            <a:ext cx="1648869" cy="791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Професійні</a:t>
            </a:r>
            <a:r>
              <a:rPr lang="uk-UA" dirty="0" smtClean="0"/>
              <a:t> (антракоз, силікоз)</a:t>
            </a:r>
            <a:endParaRPr lang="uk-UA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5597045" y="3566289"/>
            <a:ext cx="1648870" cy="866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/>
              <a:t>Сусідьскі</a:t>
            </a:r>
            <a:r>
              <a:rPr lang="uk-UA" b="1" dirty="0" smtClean="0"/>
              <a:t> </a:t>
            </a:r>
            <a:r>
              <a:rPr lang="uk-UA" dirty="0" smtClean="0"/>
              <a:t>(хвороба </a:t>
            </a:r>
            <a:r>
              <a:rPr lang="uk-UA" dirty="0" err="1" smtClean="0"/>
              <a:t>Мінамату</a:t>
            </a:r>
            <a:r>
              <a:rPr lang="uk-UA" dirty="0"/>
              <a:t>)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490713" y="4566364"/>
            <a:ext cx="1931489" cy="777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Трансгресивні </a:t>
            </a:r>
            <a:r>
              <a:rPr lang="uk-UA" dirty="0" smtClean="0"/>
              <a:t>(</a:t>
            </a:r>
            <a:r>
              <a:rPr lang="uk-UA" dirty="0" err="1" smtClean="0"/>
              <a:t>меркуріалізм</a:t>
            </a:r>
            <a:r>
              <a:rPr lang="uk-UA" dirty="0" smtClean="0"/>
              <a:t>)</a:t>
            </a:r>
            <a:endParaRPr lang="uk-UA" dirty="0"/>
          </a:p>
        </p:txBody>
      </p:sp>
      <p:cxnSp>
        <p:nvCxnSpPr>
          <p:cNvPr id="62" name="Соединительная линия уступом 61"/>
          <p:cNvCxnSpPr>
            <a:stCxn id="7" idx="1"/>
            <a:endCxn id="57" idx="1"/>
          </p:cNvCxnSpPr>
          <p:nvPr/>
        </p:nvCxnSpPr>
        <p:spPr>
          <a:xfrm rot="10800000" flipH="1" flipV="1">
            <a:off x="5412966" y="2177346"/>
            <a:ext cx="179871" cy="870564"/>
          </a:xfrm>
          <a:prstGeom prst="bentConnector3">
            <a:avLst>
              <a:gd name="adj1" fmla="val -6547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Соединительная линия уступом 2055"/>
          <p:cNvCxnSpPr>
            <a:stCxn id="7" idx="1"/>
            <a:endCxn id="61" idx="1"/>
          </p:cNvCxnSpPr>
          <p:nvPr/>
        </p:nvCxnSpPr>
        <p:spPr>
          <a:xfrm rot="10800000" flipH="1" flipV="1">
            <a:off x="5412967" y="2177345"/>
            <a:ext cx="184078" cy="1822237"/>
          </a:xfrm>
          <a:prstGeom prst="bentConnector3">
            <a:avLst>
              <a:gd name="adj1" fmla="val -4892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Соединительная линия уступом 2064"/>
          <p:cNvCxnSpPr>
            <a:stCxn id="7" idx="1"/>
            <a:endCxn id="63" idx="1"/>
          </p:cNvCxnSpPr>
          <p:nvPr/>
        </p:nvCxnSpPr>
        <p:spPr>
          <a:xfrm rot="10800000" flipH="1" flipV="1">
            <a:off x="5412967" y="2177346"/>
            <a:ext cx="77746" cy="2777886"/>
          </a:xfrm>
          <a:prstGeom prst="bentConnector3">
            <a:avLst>
              <a:gd name="adj1" fmla="val -1158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871" y="5474538"/>
            <a:ext cx="1904802" cy="120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68" name="Прямоугольник 2067"/>
          <p:cNvSpPr/>
          <p:nvPr/>
        </p:nvSpPr>
        <p:spPr>
          <a:xfrm>
            <a:off x="7308305" y="2038008"/>
            <a:ext cx="1728192" cy="2528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пов'язані з інтенсивним або тривалим лікуванням різних хвороб препаратами, що містять </a:t>
            </a:r>
            <a:r>
              <a:rPr lang="uk-UA" dirty="0" smtClean="0">
                <a:solidFill>
                  <a:schemeClr val="bg1"/>
                </a:solidFill>
              </a:rPr>
              <a:t>мікроелементи (</a:t>
            </a:r>
            <a:r>
              <a:rPr lang="uk-UA" dirty="0" err="1" smtClean="0">
                <a:solidFill>
                  <a:schemeClr val="bg1"/>
                </a:solidFill>
              </a:rPr>
              <a:t>аргіноз</a:t>
            </a:r>
            <a:r>
              <a:rPr lang="uk-UA" dirty="0" smtClean="0">
                <a:solidFill>
                  <a:schemeClr val="bg1"/>
                </a:solidFill>
              </a:rPr>
              <a:t>)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207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48" y="4694584"/>
            <a:ext cx="1558049" cy="190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62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91522"/>
            <a:ext cx="604867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Групи порушень обміну </a:t>
            </a:r>
            <a:r>
              <a:rPr lang="uk-UA" b="1" dirty="0" err="1" smtClean="0"/>
              <a:t>біонеорганічних</a:t>
            </a:r>
            <a:r>
              <a:rPr lang="uk-UA" b="1" dirty="0" smtClean="0"/>
              <a:t> речовин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68760"/>
            <a:ext cx="3096344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Хвороби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пов'язані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надлишком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біонеорганічних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речовин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8039" y="1292214"/>
            <a:ext cx="3096344" cy="840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Хвороби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пов'язані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нестачею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неорганічних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речовин</a:t>
            </a:r>
            <a:endParaRPr lang="uk-UA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 flipH="1">
            <a:off x="2015716" y="623570"/>
            <a:ext cx="2340260" cy="645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2" idx="2"/>
            <a:endCxn id="7" idx="0"/>
          </p:cNvCxnSpPr>
          <p:nvPr/>
        </p:nvCxnSpPr>
        <p:spPr>
          <a:xfrm>
            <a:off x="4355976" y="623570"/>
            <a:ext cx="1910235" cy="668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80"/>
            <a:ext cx="237626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0" y="4412948"/>
            <a:ext cx="25923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5158"/>
            <a:ext cx="3672408" cy="250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58" y="4855515"/>
            <a:ext cx="321069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13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552728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ru-RU" sz="2000" b="1" u="sng" dirty="0" err="1"/>
              <a:t>Питна</a:t>
            </a:r>
            <a:r>
              <a:rPr lang="ru-RU" sz="2000" b="1" u="sng" dirty="0"/>
              <a:t> вода </a:t>
            </a:r>
            <a:r>
              <a:rPr lang="ru-RU" sz="2000" dirty="0"/>
              <a:t>— </a:t>
            </a:r>
            <a:r>
              <a:rPr lang="ru-RU" sz="2000" i="1" dirty="0" err="1"/>
              <a:t>це</a:t>
            </a:r>
            <a:r>
              <a:rPr lang="ru-RU" sz="2000" i="1" dirty="0"/>
              <a:t> вода, </a:t>
            </a:r>
            <a:r>
              <a:rPr lang="ru-RU" sz="2000" i="1" dirty="0" err="1"/>
              <a:t>що</a:t>
            </a:r>
            <a:r>
              <a:rPr lang="ru-RU" sz="2000" i="1" dirty="0"/>
              <a:t> </a:t>
            </a:r>
            <a:r>
              <a:rPr lang="ru-RU" sz="2000" i="1" dirty="0" err="1"/>
              <a:t>призначена</a:t>
            </a:r>
            <a:r>
              <a:rPr lang="ru-RU" sz="2000" i="1" dirty="0"/>
              <a:t> для </a:t>
            </a:r>
            <a:r>
              <a:rPr lang="ru-RU" sz="2000" i="1" dirty="0" err="1"/>
              <a:t>щоденного</a:t>
            </a:r>
            <a:r>
              <a:rPr lang="ru-RU" sz="2000" i="1" dirty="0"/>
              <a:t> </a:t>
            </a:r>
            <a:r>
              <a:rPr lang="ru-RU" sz="2000" i="1" dirty="0" err="1"/>
              <a:t>необмеженого</a:t>
            </a:r>
            <a:r>
              <a:rPr lang="ru-RU" sz="2000" i="1" dirty="0"/>
              <a:t> й </a:t>
            </a:r>
            <a:r>
              <a:rPr lang="ru-RU" sz="2000" i="1" dirty="0" err="1"/>
              <a:t>безпечного</a:t>
            </a:r>
            <a:r>
              <a:rPr lang="ru-RU" sz="2000" i="1" dirty="0"/>
              <a:t> </a:t>
            </a:r>
            <a:r>
              <a:rPr lang="ru-RU" sz="2000" i="1" dirty="0" err="1"/>
              <a:t>вживання</a:t>
            </a:r>
            <a:r>
              <a:rPr lang="ru-RU" sz="2000" i="1" dirty="0"/>
              <a:t> </a:t>
            </a:r>
            <a:r>
              <a:rPr lang="ru-RU" sz="2000" i="1" dirty="0" err="1"/>
              <a:t>людиною</a:t>
            </a:r>
            <a:r>
              <a:rPr lang="ru-RU" sz="2000" i="1" dirty="0" smtClean="0"/>
              <a:t>.</a:t>
            </a:r>
          </a:p>
          <a:p>
            <a:pPr marL="36576" indent="0" algn="just">
              <a:buNone/>
            </a:pPr>
            <a:endParaRPr lang="ru-RU" sz="2000" dirty="0" smtClean="0"/>
          </a:p>
          <a:p>
            <a:pPr marL="36576" indent="0" algn="just">
              <a:buNone/>
            </a:pPr>
            <a:endParaRPr lang="ru-RU" sz="2000" dirty="0"/>
          </a:p>
          <a:p>
            <a:pPr marL="36576" indent="0" algn="just">
              <a:buNone/>
            </a:pPr>
            <a:endParaRPr lang="ru-RU" sz="2000" dirty="0" smtClean="0"/>
          </a:p>
          <a:p>
            <a:pPr marL="36576" indent="0" algn="just">
              <a:buNone/>
            </a:pPr>
            <a:endParaRPr lang="uk-UA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1052736"/>
            <a:ext cx="48965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Показники якості питної води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671" y="2492896"/>
            <a:ext cx="21602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Фізичні</a:t>
            </a:r>
            <a:endParaRPr lang="ru-RU" dirty="0"/>
          </a:p>
          <a:p>
            <a:pPr algn="ctr"/>
            <a:r>
              <a:rPr lang="ru-RU" dirty="0" smtClean="0"/>
              <a:t>(смак</a:t>
            </a:r>
            <a:r>
              <a:rPr lang="ru-RU" dirty="0"/>
              <a:t>, </a:t>
            </a:r>
            <a:r>
              <a:rPr lang="ru-RU" dirty="0" err="1"/>
              <a:t>забарвлення</a:t>
            </a:r>
            <a:r>
              <a:rPr lang="ru-RU" dirty="0"/>
              <a:t>, запах, </a:t>
            </a:r>
            <a:r>
              <a:rPr lang="ru-RU" dirty="0" err="1"/>
              <a:t>каламутність</a:t>
            </a:r>
            <a:r>
              <a:rPr lang="ru-RU" dirty="0"/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2555241"/>
            <a:ext cx="2160240" cy="137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Хімічні </a:t>
            </a:r>
            <a:r>
              <a:rPr lang="uk-UA" dirty="0"/>
              <a:t>(мінералізація, твердість, </a:t>
            </a:r>
            <a:r>
              <a:rPr lang="uk-UA" dirty="0" err="1"/>
              <a:t>рН</a:t>
            </a:r>
            <a:r>
              <a:rPr lang="uk-UA" dirty="0"/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2555241"/>
            <a:ext cx="2160240" cy="1377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Біологічні </a:t>
            </a:r>
            <a:r>
              <a:rPr lang="uk-UA" dirty="0"/>
              <a:t>(наявність бактерій, вірусів і паразитів)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9" y="4318289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110" y="4318289"/>
            <a:ext cx="3239779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7688"/>
            <a:ext cx="2466975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 стрелкой 9"/>
          <p:cNvCxnSpPr>
            <a:stCxn id="2" idx="2"/>
            <a:endCxn id="4" idx="0"/>
          </p:cNvCxnSpPr>
          <p:nvPr/>
        </p:nvCxnSpPr>
        <p:spPr>
          <a:xfrm flipH="1">
            <a:off x="1504791" y="1700808"/>
            <a:ext cx="2851185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6" idx="0"/>
          </p:cNvCxnSpPr>
          <p:nvPr/>
        </p:nvCxnSpPr>
        <p:spPr>
          <a:xfrm>
            <a:off x="4355976" y="1700808"/>
            <a:ext cx="216024" cy="854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2"/>
            <a:endCxn id="7" idx="0"/>
          </p:cNvCxnSpPr>
          <p:nvPr/>
        </p:nvCxnSpPr>
        <p:spPr>
          <a:xfrm>
            <a:off x="4355976" y="1700808"/>
            <a:ext cx="3168352" cy="854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305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1628"/>
            <a:ext cx="7848872" cy="628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89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55272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sz="3200" b="1" dirty="0" err="1" smtClean="0"/>
              <a:t>Очищення</a:t>
            </a:r>
            <a:r>
              <a:rPr lang="ru-RU" sz="3200" b="1" dirty="0" smtClean="0"/>
              <a:t> </a:t>
            </a:r>
            <a:r>
              <a:rPr lang="ru-RU" sz="3200" b="1" dirty="0"/>
              <a:t>води на </a:t>
            </a:r>
            <a:r>
              <a:rPr lang="ru-RU" sz="3200" b="1" dirty="0" err="1"/>
              <a:t>водоочисній</a:t>
            </a:r>
            <a:r>
              <a:rPr lang="ru-RU" sz="3200" b="1" dirty="0"/>
              <a:t> </a:t>
            </a:r>
            <a:r>
              <a:rPr lang="ru-RU" sz="3200" b="1" dirty="0" err="1"/>
              <a:t>станції</a:t>
            </a:r>
            <a:endParaRPr lang="uk-UA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72457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43" y="4724573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74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784976" cy="655272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uk-UA" sz="2000" b="1" dirty="0" smtClean="0">
                <a:solidFill>
                  <a:schemeClr val="bg1"/>
                </a:solidFill>
              </a:rPr>
              <a:t>Очищення води в домашніх умовах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chemeClr val="bg1"/>
                </a:solidFill>
              </a:rPr>
              <a:t>Кип’ятіння.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chemeClr val="bg1"/>
                </a:solidFill>
              </a:rPr>
              <a:t>Відстоювання.</a:t>
            </a:r>
          </a:p>
          <a:p>
            <a:pPr marL="493776" indent="-457200" algn="just">
              <a:buAutoNum type="arabicPeriod"/>
            </a:pPr>
            <a:r>
              <a:rPr lang="uk-UA" sz="2000" dirty="0" err="1" smtClean="0">
                <a:solidFill>
                  <a:schemeClr val="bg1"/>
                </a:solidFill>
              </a:rPr>
              <a:t>Заморозка</a:t>
            </a:r>
            <a:r>
              <a:rPr lang="uk-UA" sz="2000" dirty="0" smtClean="0">
                <a:solidFill>
                  <a:schemeClr val="bg1"/>
                </a:solidFill>
              </a:rPr>
              <a:t>.</a:t>
            </a:r>
          </a:p>
          <a:p>
            <a:pPr marL="493776" indent="-457200" algn="just">
              <a:buAutoNum type="arabicPeriod"/>
            </a:pPr>
            <a:r>
              <a:rPr lang="uk-UA" sz="2000" u="sng" dirty="0" smtClean="0">
                <a:solidFill>
                  <a:schemeClr val="bg1"/>
                </a:solidFill>
              </a:rPr>
              <a:t>Додавання певних речовин:</a:t>
            </a:r>
            <a:r>
              <a:rPr lang="uk-UA" sz="2000" dirty="0" smtClean="0">
                <a:solidFill>
                  <a:schemeClr val="bg1"/>
                </a:solidFill>
              </a:rPr>
              <a:t> кремнію, активованого вугілля, срібла, кухонної солі, магнітами, шунгітом.</a:t>
            </a:r>
          </a:p>
          <a:p>
            <a:pPr marL="493776" indent="-457200" algn="just">
              <a:buAutoNum type="arabicPeriod"/>
            </a:pPr>
            <a:r>
              <a:rPr lang="uk-UA" sz="2000" dirty="0" smtClean="0">
                <a:solidFill>
                  <a:schemeClr val="bg1"/>
                </a:solidFill>
              </a:rPr>
              <a:t>Фільтрування.</a:t>
            </a:r>
          </a:p>
          <a:p>
            <a:pPr marL="36576" indent="0" algn="just">
              <a:buNone/>
            </a:pPr>
            <a:endParaRPr lang="uk-UA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26098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8" y="269195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168" y="2691958"/>
            <a:ext cx="27336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5" y="472514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53" y="47251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42" y="452511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99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57</TotalTime>
  <Words>205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Порушення обміну біоелементів і біонеорганічних речовин, пов'язаних із нестачею чи надлишком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Порушення обміну біоелементів і біонеорганічних речовин, пов'язаних із нестачею чи надлишком</dc:title>
  <dc:creator>Павло Пантелеєнко</dc:creator>
  <cp:lastModifiedBy>Павло Пантелеєнко</cp:lastModifiedBy>
  <cp:revision>8</cp:revision>
  <dcterms:created xsi:type="dcterms:W3CDTF">2019-08-07T12:29:34Z</dcterms:created>
  <dcterms:modified xsi:type="dcterms:W3CDTF">2019-08-07T13:38:34Z</dcterms:modified>
</cp:coreProperties>
</file>