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705" r:id="rId2"/>
    <p:sldId id="707" r:id="rId3"/>
    <p:sldId id="712" r:id="rId4"/>
    <p:sldId id="713" r:id="rId5"/>
    <p:sldId id="714" r:id="rId6"/>
    <p:sldId id="715" r:id="rId7"/>
    <p:sldId id="716" r:id="rId8"/>
    <p:sldId id="717" r:id="rId9"/>
    <p:sldId id="718" r:id="rId10"/>
    <p:sldId id="719" r:id="rId11"/>
    <p:sldId id="720" r:id="rId12"/>
    <p:sldId id="721" r:id="rId13"/>
    <p:sldId id="722" r:id="rId14"/>
    <p:sldId id="72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4C22"/>
    <a:srgbClr val="FF3399"/>
    <a:srgbClr val="FF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75623" autoAdjust="0"/>
  </p:normalViewPr>
  <p:slideViewPr>
    <p:cSldViewPr>
      <p:cViewPr varScale="1">
        <p:scale>
          <a:sx n="47" d="100"/>
          <a:sy n="47" d="100"/>
        </p:scale>
        <p:origin x="-108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7D89A-421B-43F5-B867-414BB4D7F432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73739-598B-4088-95F8-2B90A6BE4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522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92A1-FADF-4FED-A929-14C15DEFC54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1FF6-5E51-40F1-A0DE-0530278667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83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92A1-FADF-4FED-A929-14C15DEFC54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1FF6-5E51-40F1-A0DE-0530278667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227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92A1-FADF-4FED-A929-14C15DEFC54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1FF6-5E51-40F1-A0DE-0530278667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84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92A1-FADF-4FED-A929-14C15DEFC54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1FF6-5E51-40F1-A0DE-0530278667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1390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92A1-FADF-4FED-A929-14C15DEFC54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1FF6-5E51-40F1-A0DE-0530278667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375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92A1-FADF-4FED-A929-14C15DEFC54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1FF6-5E51-40F1-A0DE-0530278667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3213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92A1-FADF-4FED-A929-14C15DEFC54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1FF6-5E51-40F1-A0DE-0530278667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685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92A1-FADF-4FED-A929-14C15DEFC54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1FF6-5E51-40F1-A0DE-0530278667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01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92A1-FADF-4FED-A929-14C15DEFC54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1FF6-5E51-40F1-A0DE-0530278667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1722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92A1-FADF-4FED-A929-14C15DEFC54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1FF6-5E51-40F1-A0DE-0530278667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045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92A1-FADF-4FED-A929-14C15DEFC54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1FF6-5E51-40F1-A0DE-0530278667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955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292A1-FADF-4FED-A929-14C15DEFC545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21FF6-5E51-40F1-A0DE-0530278667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938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949"/>
            <a:ext cx="9036496" cy="2578298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br>
              <a:rPr lang="uk-UA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 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 ЛЮДИНИ.</a:t>
            </a:r>
            <a:b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НЕІНФЕКЦІЙНІ ЗАХВОРЮВАННЯ.</a:t>
            </a:r>
            <a:endParaRPr lang="ru-RU" sz="4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87727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ожирінням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зросла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10 </a:t>
            </a:r>
            <a:r>
              <a:rPr lang="ru-RU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–ВООЗ   </a:t>
            </a:r>
            <a:r>
              <a:rPr lang="ru-RU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млн.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’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страдают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ожиріння</a:t>
            </a:r>
            <a:r>
              <a:rPr lang="ru-RU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07403"/>
            <a:ext cx="309634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450050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390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5074"/>
            <a:ext cx="9144000" cy="6009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3.Третинна </a:t>
            </a:r>
            <a:r>
              <a:rPr lang="ru-RU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</a:t>
            </a:r>
            <a:r>
              <a:rPr lang="ru-RU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запобігають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погіршенню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ускладненням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того, як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виявлено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Реабілітація</a:t>
            </a:r>
            <a:r>
              <a:rPr lang="ru-RU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хворої</a:t>
            </a:r>
            <a:r>
              <a:rPr lang="ru-RU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сім’ю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до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суспільно-корисної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25" b="10198"/>
          <a:stretch/>
        </p:blipFill>
        <p:spPr bwMode="auto">
          <a:xfrm>
            <a:off x="187618" y="2276872"/>
            <a:ext cx="3590695" cy="227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49637"/>
            <a:ext cx="4231323" cy="281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82038"/>
            <a:ext cx="2808312" cy="237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771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296144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</a:t>
            </a:r>
            <a:r>
              <a:rPr lang="ru-RU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неінфекційних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endParaRPr lang="ru-RU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Неінфекційні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хворобливі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передаються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тривалий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перебіг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повільно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прогресуючий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характер. </a:t>
            </a:r>
            <a:r>
              <a:rPr lang="ru-RU" sz="2400" b="1" dirty="0" err="1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400" b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sz="2400" b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ВООЗблизько</a:t>
            </a:r>
            <a:r>
              <a:rPr lang="ru-RU" sz="24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млн людей у </a:t>
            </a:r>
            <a:r>
              <a:rPr lang="ru-RU" sz="2400" b="1" dirty="0" err="1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400" b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помирають</a:t>
            </a:r>
            <a:r>
              <a:rPr lang="ru-RU" sz="2400" b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неінфекційних</a:t>
            </a:r>
            <a:r>
              <a:rPr lang="ru-RU" sz="2400" b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sz="2400" b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b="1" dirty="0" err="1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досягши</a:t>
            </a:r>
            <a:r>
              <a:rPr lang="ru-RU" sz="2400" b="1" dirty="0" smtClean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60-річного </a:t>
            </a:r>
            <a:r>
              <a:rPr lang="ru-RU" sz="2400" b="1" dirty="0" err="1">
                <a:solidFill>
                  <a:srgbClr val="004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неінфекційних</a:t>
            </a:r>
            <a:r>
              <a:rPr lang="ru-RU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Серцево-судинні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інфаркт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інсульт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вроджені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вади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ендокардит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2.Рак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3.Хронічні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респіраторнізахворювання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хронічна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легень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астма)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4.Діабет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927" b="11801"/>
          <a:stretch/>
        </p:blipFill>
        <p:spPr bwMode="auto">
          <a:xfrm>
            <a:off x="1475656" y="5095271"/>
            <a:ext cx="3168352" cy="178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941168"/>
            <a:ext cx="3384376" cy="184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919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Чинниками</a:t>
            </a:r>
            <a:r>
              <a:rPr lang="ru-RU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є: </a:t>
            </a:r>
          </a:p>
          <a:p>
            <a:pPr marL="0" indent="0">
              <a:buNone/>
            </a:pPr>
            <a:r>
              <a:rPr lang="ru-RU" sz="29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9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метаболічні</a:t>
            </a:r>
            <a:r>
              <a:rPr lang="ru-RU" sz="29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підвищений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артеріальний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тиск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вміст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глюкози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високий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вміст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ліпідів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надмірна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маса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2.поведінкові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тютюнокуріння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гіподинамія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нераціональне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вживання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алкоголю).</a:t>
            </a:r>
            <a:b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1" y="2881193"/>
            <a:ext cx="2736304" cy="270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693" y="2881193"/>
            <a:ext cx="2952328" cy="242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1780" y="3140968"/>
            <a:ext cx="314721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6842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690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301006"/>
          </a:xfrm>
        </p:spPr>
        <p:txBody>
          <a:bodyPr>
            <a:noAutofit/>
          </a:bodyPr>
          <a:lstStyle/>
          <a:p>
            <a:r>
              <a:rPr lang="ru-RU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Загальнодержавними</a:t>
            </a:r>
            <a:r>
              <a:rPr lang="ru-RU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заходами </a:t>
            </a:r>
            <a:r>
              <a:rPr lang="ru-RU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неінфекційних</a:t>
            </a:r>
            <a:r>
              <a:rPr lang="ru-RU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9144000" cy="5805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1.економічні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акцизу на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тютюнові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алкоголь та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популяризації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здорового способу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2.організаційні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(заборона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цигарок та алкоголю,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пунктів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здорового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школах,ВНЗ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3.інформаційні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відпочинок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звичок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3390284" cy="253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9716" y="389161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0182" y="3433748"/>
            <a:ext cx="2366897" cy="169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5878" y="5286375"/>
            <a:ext cx="29146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0182" y="508885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608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</a:t>
            </a:r>
            <a:r>
              <a:rPr lang="ru-RU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хвороб </a:t>
            </a:r>
            <a:r>
              <a:rPr lang="ru-RU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кровообігу</a:t>
            </a:r>
            <a:endParaRPr lang="ru-RU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86868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Контролюйте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артеріальний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тиск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Підвищуйте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Відмовтеся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куріння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обмежте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алкоголю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Нормалізуйте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Контролюйте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глюкози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Контролюйте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холестерину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Правильно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харчуйтеся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389551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3693"/>
            <a:ext cx="2952328" cy="196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98333"/>
            <a:ext cx="3312368" cy="26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3720" y="4283510"/>
            <a:ext cx="2520280" cy="210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454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ХВОРОБА, </a:t>
            </a:r>
            <a:r>
              <a:rPr lang="ru-RU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нормальної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знижуються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пристосувальні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15089"/>
            <a:ext cx="6675603" cy="383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10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009531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Найпоширенішим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захворюванням</a:t>
            </a:r>
            <a:r>
              <a:rPr lang="ru-RU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є: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1.Нежить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лікарі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ринітом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спричиняти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віруси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алергени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травмування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слизової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оболонки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носа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5" y="2804146"/>
            <a:ext cx="473950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0987" y="2996952"/>
            <a:ext cx="417350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827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</a:t>
            </a:r>
            <a:r>
              <a:rPr lang="ru-RU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964488" cy="564949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1.Зовнішні </a:t>
            </a:r>
            <a:r>
              <a:rPr lang="ru-RU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екзогенні</a:t>
            </a:r>
            <a:r>
              <a:rPr lang="ru-RU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тепло, холод,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вітер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надлишок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солі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кислот),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біологічні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віруси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хвороботворні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тварини-паразити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психічні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напружені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сімейні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виробничі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2.Внутрішні </a:t>
            </a:r>
            <a:r>
              <a:rPr lang="ru-RU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ендогенні</a:t>
            </a:r>
            <a:r>
              <a:rPr lang="ru-RU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-генетичні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будови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орушення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31649"/>
            <a:ext cx="28289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358291"/>
            <a:ext cx="3848119" cy="2551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9901" y="4889830"/>
            <a:ext cx="3532801" cy="198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2702" y="4602186"/>
            <a:ext cx="2983276" cy="202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70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08012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</a:t>
            </a:r>
            <a:r>
              <a:rPr lang="ru-RU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endParaRPr lang="ru-RU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Прихований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(до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перших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Продромальний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повного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симптомів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розпалу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4.Період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одужування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82" t="27210" r="4169" b="6473"/>
          <a:stretch/>
        </p:blipFill>
        <p:spPr bwMode="auto">
          <a:xfrm>
            <a:off x="23335" y="3218847"/>
            <a:ext cx="6413679" cy="364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44824"/>
            <a:ext cx="334786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39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ЗАХВОРЮВАНЬ ЛЮДИНИ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7" t="11236" r="1919" b="3532"/>
          <a:stretch/>
        </p:blipFill>
        <p:spPr bwMode="auto">
          <a:xfrm>
            <a:off x="0" y="1484784"/>
            <a:ext cx="914400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20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17632" cy="980728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й </a:t>
            </a:r>
            <a:r>
              <a:rPr lang="ru-RU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endParaRPr lang="ru-RU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</a:t>
            </a:r>
            <a:r>
              <a:rPr lang="ru-RU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хвороботворних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і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ризику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установок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здоровий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34" t="27958" r="7871" b="3739"/>
          <a:stretch/>
        </p:blipFill>
        <p:spPr bwMode="auto">
          <a:xfrm>
            <a:off x="6282431" y="4524138"/>
            <a:ext cx="2942738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00163"/>
            <a:ext cx="21717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62947"/>
            <a:ext cx="2157535" cy="149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72" r="11690"/>
          <a:stretch/>
        </p:blipFill>
        <p:spPr bwMode="auto">
          <a:xfrm>
            <a:off x="2833352" y="3200163"/>
            <a:ext cx="34901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3527" y="2818023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793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584176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ВООЗ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поділяється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первинну</a:t>
            </a:r>
            <a:r>
              <a:rPr lang="ru-RU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вторинну</a:t>
            </a:r>
            <a:r>
              <a:rPr lang="ru-RU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третинну</a:t>
            </a:r>
            <a:r>
              <a:rPr lang="ru-RU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1.Первинна </a:t>
            </a:r>
            <a:r>
              <a:rPr lang="ru-RU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</a:t>
            </a:r>
            <a:r>
              <a:rPr lang="ru-RU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запобігають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виникненню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усуваючи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причини(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вакцинація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раціональний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імунітету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75" y="2924944"/>
            <a:ext cx="482496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425135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742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2.Вторинна </a:t>
            </a:r>
            <a:r>
              <a:rPr lang="ru-RU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виявляють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ранніх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стадіях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перебігає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симптомів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своєчасне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зупинити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рофілактичних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глядах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диспансеризація</a:t>
            </a:r>
            <a:r>
              <a:rPr lang="ru-RU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оздоровлення</a:t>
            </a:r>
            <a:r>
              <a:rPr lang="ru-RU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хворих,вживання</a:t>
            </a:r>
            <a:r>
              <a:rPr lang="ru-RU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ацетилсаліцилової</a:t>
            </a:r>
            <a:r>
              <a:rPr lang="ru-RU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кислоти</a:t>
            </a:r>
            <a:r>
              <a:rPr lang="ru-RU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рецептурним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призначенням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лікарів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62748"/>
            <a:ext cx="4106576" cy="263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65853"/>
            <a:ext cx="401693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592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3054</TotalTime>
  <Words>526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Тема: ПРОФІЛАКТИКА ЗАХВОРЮВАНЬ ЛЮДИНИ. НЕІНФЕКЦІЙНІ ЗАХВОРЮВАННЯ.</vt:lpstr>
      <vt:lpstr>ХВОРОБА, ЗАХВОРЮВАННЯ- це порушення нормальної життєдіяльності  організму, внаслідок чого знижуються його пристосувальні можливості.</vt:lpstr>
      <vt:lpstr>Слайд 3</vt:lpstr>
      <vt:lpstr>Причини захворювань </vt:lpstr>
      <vt:lpstr>Періоди розвитку захворювання</vt:lpstr>
      <vt:lpstr>ПРИЧИНИ ЗАХВОРЮВАНЬ ЛЮДИНИ</vt:lpstr>
      <vt:lpstr>Основна мета й види профілактики захворювань</vt:lpstr>
      <vt:lpstr> Згідно ВООЗ профілактика поділяється на первинну, вторинну і третинну. </vt:lpstr>
      <vt:lpstr>Слайд 9</vt:lpstr>
      <vt:lpstr>Слайд 10</vt:lpstr>
      <vt:lpstr>Основні заходи профілактики неінфекційних захворювань</vt:lpstr>
      <vt:lpstr>Слайд 12</vt:lpstr>
      <vt:lpstr>Загальнодержавними заходами профілактики неінфекційних захворювань  </vt:lpstr>
      <vt:lpstr>Профілактика хвороб системи кровообігу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АДАПТАЦІЯ ЯК ЗАГАЛЬНА ВЛАСТИВІСТЬ БІОСИСТЕМ</dc:title>
  <dc:creator>HP</dc:creator>
  <cp:lastModifiedBy>Комп</cp:lastModifiedBy>
  <cp:revision>354</cp:revision>
  <dcterms:created xsi:type="dcterms:W3CDTF">2019-08-10T13:04:05Z</dcterms:created>
  <dcterms:modified xsi:type="dcterms:W3CDTF">2020-04-23T11:27:26Z</dcterms:modified>
</cp:coreProperties>
</file>